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4"/>
  </p:notesMasterIdLst>
  <p:sldIdLst>
    <p:sldId id="256" r:id="rId5"/>
    <p:sldId id="257" r:id="rId6"/>
    <p:sldId id="262" r:id="rId7"/>
    <p:sldId id="260" r:id="rId8"/>
    <p:sldId id="261" r:id="rId9"/>
    <p:sldId id="259" r:id="rId10"/>
    <p:sldId id="258" r:id="rId11"/>
    <p:sldId id="264" r:id="rId12"/>
    <p:sldId id="265" r:id="rId13"/>
    <p:sldId id="267" r:id="rId14"/>
    <p:sldId id="273" r:id="rId15"/>
    <p:sldId id="268" r:id="rId16"/>
    <p:sldId id="274" r:id="rId17"/>
    <p:sldId id="276" r:id="rId18"/>
    <p:sldId id="275" r:id="rId19"/>
    <p:sldId id="270" r:id="rId20"/>
    <p:sldId id="272" r:id="rId21"/>
    <p:sldId id="266" r:id="rId22"/>
    <p:sldId id="263" r:id="rId23"/>
  </p:sldIdLst>
  <p:sldSz cx="12192000" cy="6858000"/>
  <p:notesSz cx="6400800" cy="8686800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17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17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17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17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09" userDrawn="1">
          <p15:clr>
            <a:srgbClr val="A4A3A4"/>
          </p15:clr>
        </p15:guide>
        <p15:guide id="2" orient="horz" pos="1389" userDrawn="1">
          <p15:clr>
            <a:srgbClr val="A4A3A4"/>
          </p15:clr>
        </p15:guide>
        <p15:guide id="3" orient="horz" pos="3838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3727" userDrawn="1">
          <p15:clr>
            <a:srgbClr val="A4A3A4"/>
          </p15:clr>
        </p15:guide>
        <p15:guide id="7" pos="3953" userDrawn="1">
          <p15:clr>
            <a:srgbClr val="A4A3A4"/>
          </p15:clr>
        </p15:guide>
        <p15:guide id="8" pos="4861" userDrawn="1">
          <p15:clr>
            <a:srgbClr val="A4A3A4"/>
          </p15:clr>
        </p15:guide>
        <p15:guide id="9" pos="5065" userDrawn="1">
          <p15:clr>
            <a:srgbClr val="A4A3A4"/>
          </p15:clr>
        </p15:guide>
        <p15:guide id="10" pos="7106" userDrawn="1">
          <p15:clr>
            <a:srgbClr val="A4A3A4"/>
          </p15:clr>
        </p15:guide>
        <p15:guide id="11" pos="2819" userDrawn="1">
          <p15:clr>
            <a:srgbClr val="A4A3A4"/>
          </p15:clr>
        </p15:guide>
        <p15:guide id="12" pos="2615" userDrawn="1">
          <p15:clr>
            <a:srgbClr val="A4A3A4"/>
          </p15:clr>
        </p15:guide>
        <p15:guide id="13" pos="574" userDrawn="1">
          <p15:clr>
            <a:srgbClr val="A4A3A4"/>
          </p15:clr>
        </p15:guide>
        <p15:guide id="14" orient="horz" pos="799" userDrawn="1">
          <p15:clr>
            <a:srgbClr val="A4A3A4"/>
          </p15:clr>
        </p15:guide>
        <p15:guide id="15" orient="horz" pos="411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ja Baumgartner" initials="AB" lastIdx="1" clrIdx="0">
    <p:extLst>
      <p:ext uri="{19B8F6BF-5375-455C-9EA6-DF929625EA0E}">
        <p15:presenceInfo xmlns:p15="http://schemas.microsoft.com/office/powerpoint/2012/main" userId="d3cd159caf68547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AD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8" y="148"/>
      </p:cViewPr>
      <p:guideLst>
        <p:guide orient="horz" pos="709"/>
        <p:guide orient="horz" pos="1389"/>
        <p:guide orient="horz" pos="3838"/>
        <p:guide pos="3840"/>
        <p:guide pos="3727"/>
        <p:guide pos="3953"/>
        <p:guide pos="4861"/>
        <p:guide pos="5065"/>
        <p:guide pos="7106"/>
        <p:guide pos="2819"/>
        <p:guide pos="2615"/>
        <p:guide pos="574"/>
        <p:guide orient="horz" pos="799"/>
        <p:guide orient="horz" pos="41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2-19T08:54:33.954" idx="1">
    <p:pos x="4362" y="3182"/>
    <p:text>Link muss noch erstellt werden vor Durchführung der Lektion!</p:text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773363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86211" tIns="43106" rIns="86211" bIns="43106" numCol="1" anchor="t" anchorCtr="0" compatLnSpc="1">
            <a:prstTxWarp prst="textNoShape">
              <a:avLst/>
            </a:prstTxWarp>
          </a:bodyPr>
          <a:lstStyle>
            <a:lvl1pPr defTabSz="862013">
              <a:defRPr sz="1100"/>
            </a:lvl1pPr>
          </a:lstStyle>
          <a:p>
            <a:endParaRPr lang="de-CH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625850" y="0"/>
            <a:ext cx="2773363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86211" tIns="43106" rIns="86211" bIns="43106" numCol="1" anchor="t" anchorCtr="0" compatLnSpc="1">
            <a:prstTxWarp prst="textNoShape">
              <a:avLst/>
            </a:prstTxWarp>
          </a:bodyPr>
          <a:lstStyle>
            <a:lvl1pPr algn="r" defTabSz="862013">
              <a:defRPr sz="1100"/>
            </a:lvl1pPr>
          </a:lstStyle>
          <a:p>
            <a:endParaRPr lang="de-CH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07975" y="652463"/>
            <a:ext cx="5786438" cy="3255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39763" y="4125913"/>
            <a:ext cx="5121275" cy="390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86211" tIns="43106" rIns="86211" bIns="431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Textmasterformate durch Klicken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251825"/>
            <a:ext cx="2773363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86211" tIns="43106" rIns="86211" bIns="43106" numCol="1" anchor="b" anchorCtr="0" compatLnSpc="1">
            <a:prstTxWarp prst="textNoShape">
              <a:avLst/>
            </a:prstTxWarp>
          </a:bodyPr>
          <a:lstStyle>
            <a:lvl1pPr defTabSz="862013">
              <a:defRPr sz="1100"/>
            </a:lvl1pPr>
          </a:lstStyle>
          <a:p>
            <a:endParaRPr lang="de-CH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625850" y="8251825"/>
            <a:ext cx="2773363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86211" tIns="43106" rIns="86211" bIns="43106" numCol="1" anchor="b" anchorCtr="0" compatLnSpc="1">
            <a:prstTxWarp prst="textNoShape">
              <a:avLst/>
            </a:prstTxWarp>
          </a:bodyPr>
          <a:lstStyle>
            <a:lvl1pPr algn="r" defTabSz="862013">
              <a:defRPr sz="1100"/>
            </a:lvl1pPr>
          </a:lstStyle>
          <a:p>
            <a:fld id="{54E7F490-E965-9B42-AE49-DA4BC6E663B1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98438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7F490-E965-9B42-AE49-DA4BC6E663B1}" type="slidenum">
              <a:rPr lang="de-CH" smtClean="0"/>
              <a:pPr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44579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7F490-E965-9B42-AE49-DA4BC6E663B1}" type="slidenum">
              <a:rPr lang="de-CH" smtClean="0"/>
              <a:pPr/>
              <a:t>13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86527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7F490-E965-9B42-AE49-DA4BC6E663B1}" type="slidenum">
              <a:rPr lang="de-CH" smtClean="0"/>
              <a:pPr/>
              <a:t>14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92226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1225" y="1989138"/>
            <a:ext cx="10369550" cy="1295400"/>
          </a:xfrm>
        </p:spPr>
        <p:txBody>
          <a:bodyPr/>
          <a:lstStyle>
            <a:lvl1pPr>
              <a:defRPr sz="3900"/>
            </a:lvl1pPr>
          </a:lstStyle>
          <a:p>
            <a:pPr lvl="0"/>
            <a:r>
              <a:rPr lang="de-DE" noProof="0"/>
              <a:t>Mastertitelformat bearbeiten</a:t>
            </a:r>
            <a:endParaRPr lang="de-CH" noProof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1225" y="3429000"/>
            <a:ext cx="10369550" cy="1752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Master-Untertitelformat bearbeiten</a:t>
            </a:r>
            <a:endParaRPr lang="de-CH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EDFF-6BF2-4744-AB59-25A5AB15F381}" type="datetime1">
              <a:rPr lang="de-CH" smtClean="0"/>
              <a:pPr/>
              <a:t>19.12.2021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Titel der Präsentation, Autor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/>
              <a:t>Seite </a:t>
            </a:r>
            <a:fld id="{9D46F3A4-F478-9440-BC8E-B732027F4C86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53" userDrawn="1">
          <p15:clr>
            <a:srgbClr val="9FCC3B"/>
          </p15:clr>
        </p15:guide>
        <p15:guide id="2" orient="horz" pos="2160" userDrawn="1">
          <p15:clr>
            <a:srgbClr val="9FCC3B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 bwMode="white">
          <a:xfrm>
            <a:off x="0" y="1125538"/>
            <a:ext cx="12192000" cy="5732462"/>
          </a:xfrm>
          <a:prstGeom prst="rect">
            <a:avLst/>
          </a:prstGeom>
          <a:solidFill>
            <a:srgbClr val="A3ADB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44417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360C7B-52EB-4F46-B7A2-EE134D41142D}" type="datetime1">
              <a:rPr lang="de-CH"/>
              <a:pPr/>
              <a:t>19.12.2021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Präsentation, Autor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Seite </a:t>
            </a:r>
            <a:fld id="{1C5791B1-6579-0B4D-B06F-613121D36EDE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33943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1225" y="2205039"/>
            <a:ext cx="5005388" cy="388778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360C7B-52EB-4F46-B7A2-EE134D41142D}" type="datetime1">
              <a:rPr lang="de-CH"/>
              <a:pPr/>
              <a:t>19.12.2021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Präsentation, Autor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Seite </a:t>
            </a:r>
            <a:fld id="{1C5791B1-6579-0B4D-B06F-613121D36EDE}" type="slidenum">
              <a:rPr lang="de-CH"/>
              <a:pPr/>
              <a:t>‹Nr.›</a:t>
            </a:fld>
            <a:endParaRPr lang="de-CH"/>
          </a:p>
        </p:txBody>
      </p:sp>
      <p:sp>
        <p:nvSpPr>
          <p:cNvPr id="7" name="Inhaltsplatzhalter 2"/>
          <p:cNvSpPr>
            <a:spLocks noGrp="1"/>
          </p:cNvSpPr>
          <p:nvPr>
            <p:ph idx="13"/>
          </p:nvPr>
        </p:nvSpPr>
        <p:spPr>
          <a:xfrm>
            <a:off x="6291040" y="2205039"/>
            <a:ext cx="5005388" cy="388778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25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226E01-7249-5048-9DA7-0CE70B09F9F4}" type="datetime1">
              <a:rPr lang="de-CH"/>
              <a:pPr/>
              <a:t>19.12.2021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Präsentation, Autor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Seite </a:t>
            </a:r>
            <a:fld id="{25BB1AB0-9216-5944-841B-2A7418D2F24D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9864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/>
          </p:cNvSpPr>
          <p:nvPr>
            <p:ph type="pic" sz="quarter" idx="10"/>
          </p:nvPr>
        </p:nvSpPr>
        <p:spPr>
          <a:xfrm>
            <a:off x="192089" y="188912"/>
            <a:ext cx="11807824" cy="6480175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312821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21" userDrawn="1">
          <p15:clr>
            <a:srgbClr val="9FCC3B"/>
          </p15:clr>
        </p15:guide>
        <p15:guide id="2" pos="7559" userDrawn="1">
          <p15:clr>
            <a:srgbClr val="9FCC3B"/>
          </p15:clr>
        </p15:guide>
        <p15:guide id="3" orient="horz" pos="119" userDrawn="1">
          <p15:clr>
            <a:srgbClr val="9FCC3B"/>
          </p15:clr>
        </p15:guide>
        <p15:guide id="4" orient="horz" pos="4201" userDrawn="1">
          <p15:clr>
            <a:srgbClr val="9FCC3B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6C9BA0-9D6B-5D4E-9FEA-FA5491F8F276}" type="datetime1">
              <a:rPr lang="de-CH"/>
              <a:pPr/>
              <a:t>19.12.2021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Präsentation, Autor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Seite </a:t>
            </a:r>
            <a:fld id="{6DADB232-8830-5A47-BAA5-95C1DE269B83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81129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1225" y="1268414"/>
            <a:ext cx="10369550" cy="792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1225" y="2205039"/>
            <a:ext cx="10369550" cy="388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1225" y="6524625"/>
            <a:ext cx="1246716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847EEDFF-6BF2-4744-AB59-25A5AB15F381}" type="datetime1">
              <a:rPr lang="de-CH"/>
              <a:pPr/>
              <a:t>19.12.2021</a:t>
            </a:fld>
            <a:endParaRPr lang="de-C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5308" y="6524625"/>
            <a:ext cx="7008284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de-CH"/>
              <a:t>Titel der Präsentation, Autor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452484" y="6524625"/>
            <a:ext cx="828291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r>
              <a:rPr lang="de-CH"/>
              <a:t>Seite </a:t>
            </a:r>
            <a:fld id="{9D46F3A4-F478-9440-BC8E-B732027F4C86}" type="slidenum">
              <a:rPr lang="de-CH"/>
              <a:pPr/>
              <a:t>‹Nr.›</a:t>
            </a:fld>
            <a:endParaRPr lang="de-CH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0" y="1125538"/>
            <a:ext cx="12192000" cy="0"/>
          </a:xfrm>
          <a:prstGeom prst="line">
            <a:avLst/>
          </a:prstGeom>
          <a:noFill/>
          <a:ln w="15875">
            <a:solidFill>
              <a:srgbClr val="A3ADB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 sz="1700"/>
          </a:p>
        </p:txBody>
      </p:sp>
      <p:pic>
        <p:nvPicPr>
          <p:cNvPr id="10" name="Picture 7" descr="uzh_logo_d_pos_grau_1mm"/>
          <p:cNvPicPr preferRelativeResize="0"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6" y="142875"/>
            <a:ext cx="1868488" cy="68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9"/>
          <p:cNvSpPr txBox="1">
            <a:spLocks noChangeArrowheads="1"/>
          </p:cNvSpPr>
          <p:nvPr userDrawn="1"/>
        </p:nvSpPr>
        <p:spPr bwMode="auto">
          <a:xfrm>
            <a:off x="911225" y="852488"/>
            <a:ext cx="7332663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36000" rIns="0" bIns="0"/>
          <a:lstStyle/>
          <a:p>
            <a:pPr>
              <a:spcBef>
                <a:spcPct val="50000"/>
              </a:spcBef>
            </a:pPr>
            <a:r>
              <a:rPr lang="de-CH" sz="1400" b="1"/>
              <a:t>Universitätseinheit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7" r:id="rId4"/>
    <p:sldLayoutId id="2147483654" r:id="rId5"/>
    <p:sldLayoutId id="2147483658" r:id="rId6"/>
    <p:sldLayoutId id="2147483655" r:id="rId7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A5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000" indent="-342000" algn="l" rtl="0" eaLnBrk="1" fontAlgn="base" hangingPunct="1">
        <a:spcBef>
          <a:spcPct val="40000"/>
        </a:spcBef>
        <a:spcAft>
          <a:spcPct val="0"/>
        </a:spcAft>
        <a:buFont typeface="Arial" panose="020B0604020202020204" pitchFamily="34" charset="0"/>
        <a:buChar char="–"/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684000" indent="-342000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ea typeface="Arial" charset="0"/>
          <a:cs typeface="+mn-cs"/>
        </a:defRPr>
      </a:lvl2pPr>
      <a:lvl3pPr marL="1026000" indent="-342000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ea typeface="Arial" charset="0"/>
          <a:cs typeface="+mn-cs"/>
        </a:defRPr>
      </a:lvl3pPr>
      <a:lvl4pPr marL="1368000" indent="-342000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ea typeface="Arial" charset="0"/>
          <a:cs typeface="+mn-cs"/>
        </a:defRPr>
      </a:lvl4pPr>
      <a:lvl5pPr marL="1710000" indent="-342000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ea typeface="Arial" charset="0"/>
          <a:cs typeface="+mn-cs"/>
        </a:defRPr>
      </a:lvl5pPr>
      <a:lvl6pPr marL="1895475" indent="-366713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ea typeface="Arial" charset="0"/>
          <a:cs typeface="+mn-cs"/>
        </a:defRPr>
      </a:lvl6pPr>
      <a:lvl7pPr marL="2352675" indent="-366713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ea typeface="Arial" charset="0"/>
          <a:cs typeface="+mn-cs"/>
        </a:defRPr>
      </a:lvl7pPr>
      <a:lvl8pPr marL="2809875" indent="-366713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ea typeface="Arial" charset="0"/>
          <a:cs typeface="+mn-cs"/>
        </a:defRPr>
      </a:lvl8pPr>
      <a:lvl9pPr marL="3267075" indent="-366713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4" userDrawn="1">
          <p15:clr>
            <a:srgbClr val="F26B43"/>
          </p15:clr>
        </p15:guide>
        <p15:guide id="2" pos="7106" userDrawn="1">
          <p15:clr>
            <a:srgbClr val="F26B43"/>
          </p15:clr>
        </p15:guide>
        <p15:guide id="3" orient="horz" pos="1389" userDrawn="1">
          <p15:clr>
            <a:srgbClr val="F26B43"/>
          </p15:clr>
        </p15:guide>
        <p15:guide id="4" orient="horz" pos="799" userDrawn="1">
          <p15:clr>
            <a:srgbClr val="F26B43"/>
          </p15:clr>
        </p15:guide>
        <p15:guide id="5" orient="horz" pos="4110" userDrawn="1">
          <p15:clr>
            <a:srgbClr val="F26B43"/>
          </p15:clr>
        </p15:guide>
        <p15:guide id="6" pos="3840" userDrawn="1">
          <p15:clr>
            <a:srgbClr val="F26B43"/>
          </p15:clr>
        </p15:guide>
        <p15:guide id="7" pos="3953" userDrawn="1">
          <p15:clr>
            <a:srgbClr val="5ACBF0"/>
          </p15:clr>
        </p15:guide>
        <p15:guide id="8" pos="3727" userDrawn="1">
          <p15:clr>
            <a:srgbClr val="5ACBF0"/>
          </p15:clr>
        </p15:guide>
        <p15:guide id="9" pos="2615" userDrawn="1">
          <p15:clr>
            <a:srgbClr val="5ACBF0"/>
          </p15:clr>
        </p15:guide>
        <p15:guide id="10" pos="2819" userDrawn="1">
          <p15:clr>
            <a:srgbClr val="5ACBF0"/>
          </p15:clr>
        </p15:guide>
        <p15:guide id="11" pos="4861" userDrawn="1">
          <p15:clr>
            <a:srgbClr val="5ACBF0"/>
          </p15:clr>
        </p15:guide>
        <p15:guide id="12" pos="5065" userDrawn="1">
          <p15:clr>
            <a:srgbClr val="5ACBF0"/>
          </p15:clr>
        </p15:guide>
        <p15:guide id="13" orient="horz" pos="709" userDrawn="1">
          <p15:clr>
            <a:srgbClr val="F26B43"/>
          </p15:clr>
        </p15:guide>
        <p15:guide id="14" orient="horz" pos="38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wds.d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dwds.de/d/ressources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dlet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CH"/>
              <a:t>Korpuslinguistik – Eine Einführung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/>
              <a:t>Lara Theus, Anja Baumgartner, Daniel Kern &amp; Jan Hosmann</a:t>
            </a:r>
          </a:p>
          <a:p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xx.xx.2022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/>
              <a:t>Seite </a:t>
            </a:r>
            <a:fld id="{4A24626C-687B-874B-940C-ECDAC1F949C5}" type="slidenum">
              <a:rPr lang="de-CH" smtClean="0"/>
              <a:pPr/>
              <a:t>1</a:t>
            </a:fld>
            <a:endParaRPr lang="de-CH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Korpuslinguistik – Eine Einführung; Lara Theus, Anja Baumgartner, Daniel Kern &amp; Jan Hosmann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Einführung ins DWDS</a:t>
            </a:r>
          </a:p>
        </p:txBody>
      </p:sp>
    </p:spTree>
    <p:extLst>
      <p:ext uri="{BB962C8B-B14F-4D97-AF65-F5344CB8AC3E}">
        <p14:creationId xmlns:p14="http://schemas.microsoft.com/office/powerpoint/2010/main" val="1464113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Einführung ins DWDS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1630" indent="-341630"/>
            <a:r>
              <a:rPr lang="de-CH">
                <a:solidFill>
                  <a:srgbClr val="FF0000"/>
                </a:solidFill>
              </a:rPr>
              <a:t>Was ist das DWDS: </a:t>
            </a:r>
            <a:r>
              <a:rPr lang="de-CH" b="1">
                <a:solidFill>
                  <a:srgbClr val="FF0000"/>
                </a:solidFill>
              </a:rPr>
              <a:t>Digitales Wörterbuch der deutschen Sprache </a:t>
            </a:r>
            <a:r>
              <a:rPr lang="de-CH">
                <a:solidFill>
                  <a:srgbClr val="FF0000"/>
                </a:solidFill>
                <a:sym typeface="Wingdings" panose="05000000000000000000" pitchFamily="2" charset="2"/>
              </a:rPr>
              <a:t> Korpus</a:t>
            </a:r>
            <a:endParaRPr lang="de-CH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e-CH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CH" b="1">
                <a:solidFill>
                  <a:srgbClr val="FF0000"/>
                </a:solidFill>
              </a:rPr>
              <a:t>Beispieleingabe:</a:t>
            </a:r>
          </a:p>
          <a:p>
            <a:pPr marL="341630" indent="-341630"/>
            <a:r>
              <a:rPr lang="de-CH">
                <a:solidFill>
                  <a:srgbClr val="FF0000"/>
                </a:solidFill>
              </a:rPr>
              <a:t>Wortpaar: </a:t>
            </a:r>
            <a:r>
              <a:rPr lang="de-CH" b="1">
                <a:solidFill>
                  <a:srgbClr val="FF0000"/>
                </a:solidFill>
              </a:rPr>
              <a:t>xxx vs. xxx</a:t>
            </a:r>
          </a:p>
          <a:p>
            <a:pPr marL="341630" indent="-341630"/>
            <a:r>
              <a:rPr lang="de-CH">
                <a:solidFill>
                  <a:srgbClr val="FF0000"/>
                </a:solidFill>
              </a:rPr>
              <a:t>Was sehen wir?</a:t>
            </a:r>
          </a:p>
          <a:p>
            <a:pPr marL="683630" lvl="1" indent="-341630"/>
            <a:r>
              <a:rPr lang="de-DE" sz="1600" b="1">
                <a:solidFill>
                  <a:srgbClr val="FF0000"/>
                </a:solidFill>
              </a:rPr>
              <a:t>Wortverlaufskurve</a:t>
            </a:r>
          </a:p>
          <a:p>
            <a:pPr marL="683630" lvl="1" indent="-341630"/>
            <a:r>
              <a:rPr lang="de-DE" sz="1600" b="1">
                <a:solidFill>
                  <a:srgbClr val="FF0000"/>
                </a:solidFill>
              </a:rPr>
              <a:t>Wortprofile</a:t>
            </a:r>
          </a:p>
          <a:p>
            <a:pPr marL="683630" lvl="1" indent="-341630"/>
            <a:r>
              <a:rPr lang="de-DE" sz="1600" b="1" err="1">
                <a:solidFill>
                  <a:srgbClr val="FF0000"/>
                </a:solidFill>
              </a:rPr>
              <a:t>DiaCollo</a:t>
            </a:r>
            <a:r>
              <a:rPr lang="de-DE" sz="1600" b="1">
                <a:solidFill>
                  <a:srgbClr val="FF0000"/>
                </a:solidFill>
              </a:rPr>
              <a:t>-Kollokationsanalysen</a:t>
            </a:r>
          </a:p>
          <a:p>
            <a:pPr marL="683630" lvl="1" indent="-341630"/>
            <a:r>
              <a:rPr lang="de-DE" sz="1600" b="1">
                <a:solidFill>
                  <a:srgbClr val="FF0000"/>
                </a:solidFill>
              </a:rPr>
              <a:t>Wortbedeutung</a:t>
            </a:r>
          </a:p>
          <a:p>
            <a:pPr marL="683630" lvl="1" indent="-341630"/>
            <a:r>
              <a:rPr lang="de-DE" sz="1600" b="1" err="1">
                <a:solidFill>
                  <a:srgbClr val="FF0000"/>
                </a:solidFill>
              </a:rPr>
              <a:t>Korpusabfragen</a:t>
            </a:r>
            <a:endParaRPr lang="de-DE" sz="1600" b="1">
              <a:solidFill>
                <a:srgbClr val="FF0000"/>
              </a:solidFill>
            </a:endParaRPr>
          </a:p>
          <a:p>
            <a:pPr marL="683630" lvl="1" indent="-341630"/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xx.xx.2022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Korpuslinguistik – Eine Einführung; Lara Theus, Anja Baumgartner, Daniel Kern &amp; Jan Hosmann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/>
              <a:t>Seite </a:t>
            </a:r>
            <a:fld id="{5FE53467-384A-8A48-BFCB-FC70BCC81C81}" type="slidenum">
              <a:rPr lang="de-CH" smtClean="0"/>
              <a:pPr/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94551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Gruppenarbeit </a:t>
            </a:r>
          </a:p>
        </p:txBody>
      </p:sp>
    </p:spTree>
    <p:extLst>
      <p:ext uri="{BB962C8B-B14F-4D97-AF65-F5344CB8AC3E}">
        <p14:creationId xmlns:p14="http://schemas.microsoft.com/office/powerpoint/2010/main" val="494750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Gruppenarbeit 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1225" y="1948185"/>
            <a:ext cx="10369550" cy="3887787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de-CH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Geben Sie die auf dem</a:t>
            </a:r>
            <a:r>
              <a:rPr lang="de-CH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Arbeitsblatt vermerkten</a:t>
            </a:r>
            <a:r>
              <a:rPr lang="de-CH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Begriffe im DWDS ein – </a:t>
            </a:r>
            <a:r>
              <a:rPr lang="de-CH" sz="2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https://www.dwds.de/</a:t>
            </a:r>
            <a:r>
              <a:rPr lang="de-CH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und notieren Sie sich kurz die ungefähre Bedeutung.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de-CH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Betrachten Sie jeweils den Wortverlauf (Häufigkeit der Begriffsverwendung nach Jahren) und das Wortprofil (Wörter, die statistisch besonders häufig zusammen mit dem Begriff stehen) der einzelnen Begriffe (</a:t>
            </a:r>
            <a:r>
              <a:rPr lang="de-CH" sz="2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https://www.dwds.de/d/ressources</a:t>
            </a:r>
            <a:r>
              <a:rPr lang="de-CH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de-CH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 fällt auf? Welche Unterschiede machen sich bemerkbar? Welche Erklärungen haben Sie dafür?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de-C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Optional: </a:t>
            </a:r>
          </a:p>
          <a:p>
            <a:pPr marL="742950" lvl="1" indent="-285750">
              <a:lnSpc>
                <a:spcPct val="107000"/>
              </a:lnSpc>
              <a:buFont typeface="+mj-lt"/>
              <a:buAutoNum type="alphaLcPeriod"/>
            </a:pPr>
            <a:r>
              <a:rPr lang="de-C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Suchen Sie nach weiteren Wörtern, die Ihnen im Zusammenhang einfallen und vergleichen Sie sie.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de-C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Geben Sie die Begriffe in </a:t>
            </a:r>
            <a:r>
              <a:rPr lang="de-CH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DiaCollo</a:t>
            </a:r>
            <a:r>
              <a:rPr lang="de-C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(Welche Wörter stehen im Laufe der Zeit besonders häufig in Zusammenhang mit dem eingegebenen Begriff?) ein. Wo finden Sie Auffälligkeiten?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xx.xx.2022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Korpuslinguistik – Eine Einführung; Lara Theus, Anja Baumgartner, Daniel Kern &amp; Jan Hosmann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/>
              <a:t>Seite </a:t>
            </a:r>
            <a:fld id="{5FE53467-384A-8A48-BFCB-FC70BCC81C81}" type="slidenum">
              <a:rPr lang="de-CH" smtClean="0"/>
              <a:pPr/>
              <a:t>13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8476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Gruppenarbeit II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1225" y="1948185"/>
            <a:ext cx="10369550" cy="3887787"/>
          </a:xfrm>
        </p:spPr>
        <p:txBody>
          <a:bodyPr/>
          <a:lstStyle/>
          <a:p>
            <a:pPr marL="342900" indent="-342900">
              <a:spcBef>
                <a:spcPts val="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de-DE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Wieso verändert sich die Verwendung bestimmter Wörter?</a:t>
            </a:r>
            <a:endParaRPr lang="de-CH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de-DE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Welchen Zusammenhang zwischen Sprache und Gesellschaft sehen Sie?</a:t>
            </a:r>
            <a:endParaRPr lang="de-CH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200"/>
              </a:spcBef>
              <a:spcAft>
                <a:spcPts val="600"/>
              </a:spcAft>
              <a:buNone/>
            </a:pPr>
            <a:endParaRPr lang="de-DE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200"/>
              </a:spcBef>
              <a:spcAft>
                <a:spcPts val="600"/>
              </a:spcAft>
              <a:buNone/>
            </a:pPr>
            <a:r>
              <a:rPr lang="de-DE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Diskutieren Sie auf Basis der Gruppenarbeit und stellen Sie dazu Thesen auf.</a:t>
            </a:r>
            <a:endParaRPr lang="de-CH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xx.xx.2022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Korpuslinguistik – Eine Einführung; Lara Theus, Anja Baumgartner, Daniel Kern &amp; Jan Hosmann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/>
              <a:t>Seite </a:t>
            </a:r>
            <a:fld id="{5FE53467-384A-8A48-BFCB-FC70BCC81C81}" type="slidenum">
              <a:rPr lang="de-CH" smtClean="0"/>
              <a:pPr/>
              <a:t>14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78732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Thesen – Offene Diskussion</a:t>
            </a:r>
          </a:p>
        </p:txBody>
      </p:sp>
    </p:spTree>
    <p:extLst>
      <p:ext uri="{BB962C8B-B14F-4D97-AF65-F5344CB8AC3E}">
        <p14:creationId xmlns:p14="http://schemas.microsoft.com/office/powerpoint/2010/main" val="4248346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Abschluss</a:t>
            </a:r>
          </a:p>
        </p:txBody>
      </p:sp>
      <p:pic>
        <p:nvPicPr>
          <p:cNvPr id="1026" name="Picture 2" descr="Student Memes - Conclusion!!! - Wattpad">
            <a:extLst>
              <a:ext uri="{FF2B5EF4-FFF2-40B4-BE49-F238E27FC236}">
                <a16:creationId xmlns:a16="http://schemas.microsoft.com/office/drawing/2014/main" id="{BB7E39BB-D22F-4CCD-A94F-4774C112B1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64631"/>
            <a:ext cx="7620000" cy="424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4600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Abschluss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1630" indent="-341630"/>
            <a:r>
              <a:rPr lang="de-CH" b="1" dirty="0"/>
              <a:t>Fazit: 	</a:t>
            </a:r>
            <a:r>
              <a:rPr lang="de-CH" dirty="0"/>
              <a:t>Korpuslinguistik als eine Möglichkeit gesellschaftlicher Wandel zu beobachten und 			nachzuvollziehen</a:t>
            </a:r>
          </a:p>
          <a:p>
            <a:pPr marL="341630" indent="-341630"/>
            <a:r>
              <a:rPr lang="de-CH" b="1" dirty="0"/>
              <a:t>Kontext:</a:t>
            </a:r>
            <a:r>
              <a:rPr lang="de-CH" dirty="0"/>
              <a:t>	Korpuslinguistik zeigt, wie Sprache die Gesellschaft und die Gesellschaft die Sprache 		verändert.</a:t>
            </a:r>
          </a:p>
          <a:p>
            <a:pPr marL="341630" indent="-341630"/>
            <a:endParaRPr lang="de-CH" b="1" dirty="0">
              <a:solidFill>
                <a:srgbClr val="000000"/>
              </a:solidFill>
            </a:endParaRPr>
          </a:p>
          <a:p>
            <a:pPr marL="341630" indent="-341630"/>
            <a:endParaRPr lang="de-DE" b="1" dirty="0"/>
          </a:p>
          <a:p>
            <a:pPr marL="341630" indent="-341630"/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xx.xx.2022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Korpuslinguistik – Eine Einführung; Lara Theus, Anja Baumgartner, Daniel Kern &amp; Jan Hosmann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/>
              <a:t>Seite </a:t>
            </a:r>
            <a:fld id="{5FE53467-384A-8A48-BFCB-FC70BCC81C81}" type="slidenum">
              <a:rPr lang="de-CH" smtClean="0"/>
              <a:pPr/>
              <a:t>17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829548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2716528D-77BE-4D06-A8C4-63A9FC70C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CH" sz="2400" b="1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de-CH" sz="2400" b="1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de-CH" sz="4000" b="1">
                <a:solidFill>
                  <a:schemeClr val="accent1"/>
                </a:solidFill>
              </a:rPr>
              <a:t>Fragen???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3A5BCBC-1B51-4019-A37E-4C007C973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xx.xx.2022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0EC6CBA-E6BA-4AEC-B0D5-914FAFF91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Korpuslinguistik – Eine Einführung; Lara Theus, Anja Baumgartner, Daniel Kern &amp; Jan Hosmann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9B9319-7564-450E-887B-B02AFA2A4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/>
              <a:t>Seite </a:t>
            </a:r>
            <a:fld id="{6DADB232-8830-5A47-BAA5-95C1DE269B83}" type="slidenum">
              <a:rPr lang="de-CH" smtClean="0"/>
              <a:pPr/>
              <a:t>18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646188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Literatur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1630" indent="-341630"/>
            <a:r>
              <a:rPr lang="de-C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Hirschmann, Hagen: Korpu</a:t>
            </a:r>
            <a:r>
              <a:rPr lang="de-CH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slin</a:t>
            </a:r>
            <a:r>
              <a:rPr lang="de-CH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guistik. Eine Einführung. Berlin. 2019.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xx.xx.2022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Korpuslinguistik – Eine Einführung; Lara Theus, Anja Baumgartner, Daniel Kern &amp; Jan Hosmann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/>
              <a:t>Seite </a:t>
            </a:r>
            <a:fld id="{5FE53467-384A-8A48-BFCB-FC70BCC81C81}" type="slidenum">
              <a:rPr lang="de-CH" smtClean="0"/>
              <a:pPr/>
              <a:t>19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21377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xx.xx.2022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Korpuslinguistik – Eine Einführung; Lara Theus, Anja Baumgartner, Daniel Kern &amp; Jan Hosmann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/>
              <a:t>Seite </a:t>
            </a:r>
            <a:fld id="{E9DDE316-F9FF-4C48-92B0-FF77709BEAF6}" type="slidenum">
              <a:rPr lang="de-CH"/>
              <a:pPr/>
              <a:t>2</a:t>
            </a:fld>
            <a:endParaRPr lang="de-CH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Was erwartet Sie?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1630" indent="-341630"/>
            <a:r>
              <a:rPr lang="de-CH" dirty="0"/>
              <a:t>Anwendungsbeispiel: Analyse Ihrer Messenger-Konversationen</a:t>
            </a:r>
            <a:endParaRPr lang="de-DE" dirty="0"/>
          </a:p>
          <a:p>
            <a:pPr marL="341630" indent="-341630"/>
            <a:r>
              <a:rPr lang="de-CH" dirty="0"/>
              <a:t>Was ist Korpuslinguistik?</a:t>
            </a:r>
          </a:p>
          <a:p>
            <a:pPr marL="341630" indent="-341630"/>
            <a:r>
              <a:rPr lang="de-CH" dirty="0"/>
              <a:t>Einführung ins DWDS</a:t>
            </a:r>
          </a:p>
          <a:p>
            <a:pPr marL="341630" indent="-341630"/>
            <a:r>
              <a:rPr lang="de-CH" dirty="0"/>
              <a:t>Gruppenarbeit</a:t>
            </a:r>
          </a:p>
          <a:p>
            <a:pPr marL="341630" indent="-341630"/>
            <a:r>
              <a:rPr lang="de-CH" dirty="0"/>
              <a:t>Thesen – Offene Diskussion</a:t>
            </a:r>
          </a:p>
          <a:p>
            <a:pPr marL="341630" indent="-341630"/>
            <a:r>
              <a:rPr lang="de-CH" dirty="0"/>
              <a:t>Abschluss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Anwendungsbeispiel: Analyse eurer Messenger-Konversationen</a:t>
            </a:r>
          </a:p>
        </p:txBody>
      </p:sp>
      <p:pic>
        <p:nvPicPr>
          <p:cNvPr id="1028" name="Picture 4" descr="Where is the call to action - Internet Grandma Surprise | Meme Generator">
            <a:extLst>
              <a:ext uri="{FF2B5EF4-FFF2-40B4-BE49-F238E27FC236}">
                <a16:creationId xmlns:a16="http://schemas.microsoft.com/office/drawing/2014/main" id="{1761CC44-6082-4FE9-9048-91888E9DDD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3629" y="2204864"/>
            <a:ext cx="5544741" cy="406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1980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Anwendungsbeispiel: Analyse Ihrer Messenger-Konversationen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Jugendwort des Jahres: </a:t>
            </a:r>
            <a:r>
              <a:rPr lang="de-CH" b="1" i="1" dirty="0" err="1"/>
              <a:t>Cringe</a:t>
            </a:r>
            <a:endParaRPr lang="de-CH" b="1" i="1" dirty="0"/>
          </a:p>
          <a:p>
            <a:pPr marL="0" indent="0">
              <a:buNone/>
            </a:pPr>
            <a:r>
              <a:rPr lang="de-CH" b="1" dirty="0"/>
              <a:t>Aufgabe: </a:t>
            </a:r>
          </a:p>
          <a:p>
            <a:r>
              <a:rPr lang="de-CH" dirty="0"/>
              <a:t>Suchen Sie via Suchfunktion in Ihrem am häufigsten verwendeten Messenger-Dienst nach dem Wort </a:t>
            </a:r>
            <a:r>
              <a:rPr lang="de-CH" b="1" i="1" dirty="0" err="1"/>
              <a:t>cringe</a:t>
            </a:r>
            <a:r>
              <a:rPr lang="de-CH" b="1" i="1" dirty="0"/>
              <a:t> </a:t>
            </a:r>
            <a:r>
              <a:rPr lang="de-CH" dirty="0"/>
              <a:t>(oder auch andere Wörter, die Sie häufig verwenden).</a:t>
            </a:r>
          </a:p>
          <a:p>
            <a:r>
              <a:rPr lang="de-CH" dirty="0"/>
              <a:t>Notieren Sie sich: </a:t>
            </a:r>
          </a:p>
          <a:p>
            <a:pPr lvl="1"/>
            <a:r>
              <a:rPr lang="de-CH" dirty="0"/>
              <a:t>In welcher </a:t>
            </a:r>
            <a:r>
              <a:rPr lang="de-CH" b="1" i="1" dirty="0"/>
              <a:t>Umgebung </a:t>
            </a:r>
            <a:r>
              <a:rPr lang="de-CH" dirty="0"/>
              <a:t>kommt das Wort vor – also welche anderen Wörter tauchen vor oder nach dem Wort </a:t>
            </a:r>
            <a:r>
              <a:rPr lang="de-CH" b="1" i="1" dirty="0" err="1"/>
              <a:t>cringe</a:t>
            </a:r>
            <a:r>
              <a:rPr lang="de-CH" b="1" i="1" dirty="0"/>
              <a:t> </a:t>
            </a:r>
            <a:r>
              <a:rPr lang="de-CH" dirty="0"/>
              <a:t>auf?</a:t>
            </a:r>
          </a:p>
          <a:p>
            <a:pPr lvl="1"/>
            <a:r>
              <a:rPr lang="de-CH" dirty="0"/>
              <a:t>Häufigkeiten: Erstellen Sie eine kurze Rangliste (Welches Wort kommt am häufigsten vor? Welches ist an zweiter Stelle etc.?)</a:t>
            </a:r>
          </a:p>
          <a:p>
            <a:pPr lvl="1"/>
            <a:r>
              <a:rPr lang="de-CH" dirty="0"/>
              <a:t>Halten Sie Ihre Ergebnisse auf </a:t>
            </a:r>
            <a:r>
              <a:rPr lang="de-CH" dirty="0" err="1"/>
              <a:t>Padlet</a:t>
            </a:r>
            <a:r>
              <a:rPr lang="de-CH" dirty="0"/>
              <a:t> (</a:t>
            </a:r>
            <a:r>
              <a:rPr lang="de-CH" dirty="0">
                <a:hlinkClick r:id="rId3"/>
              </a:rPr>
              <a:t>www.padlet.com</a:t>
            </a:r>
            <a:r>
              <a:rPr lang="de-CH" dirty="0"/>
              <a:t>) fest</a:t>
            </a:r>
          </a:p>
          <a:p>
            <a:pPr lvl="1"/>
            <a:r>
              <a:rPr lang="de-CH" b="1" dirty="0"/>
              <a:t>Zeit: 15 Minuten</a:t>
            </a:r>
          </a:p>
          <a:p>
            <a:r>
              <a:rPr lang="de-CH" dirty="0"/>
              <a:t>Vergleich im Plenum</a:t>
            </a:r>
          </a:p>
          <a:p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xx.xx.2022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Korpuslinguistik – Eine Einführung; Lara Theus, Anja Baumgartner, Daniel Kern &amp; Jan Hosmann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/>
              <a:t>Seite </a:t>
            </a:r>
            <a:fld id="{5FE53467-384A-8A48-BFCB-FC70BCC81C81}" type="slidenum">
              <a:rPr lang="de-CH" smtClean="0"/>
              <a:pPr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39242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Anwendungsbeispiel: Analyse eurer Messenger-Konversationen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1630" indent="-341630"/>
            <a:r>
              <a:rPr lang="de-CH"/>
              <a:t>Messenger-Konversationen als praktisches Beispiel dafür, was ein </a:t>
            </a:r>
            <a:r>
              <a:rPr lang="de-CH" b="1" i="1"/>
              <a:t>Korpus</a:t>
            </a:r>
            <a:r>
              <a:rPr lang="de-CH"/>
              <a:t> sein könnte und was grob die Idee hinter </a:t>
            </a:r>
            <a:r>
              <a:rPr lang="de-CH" b="1" i="1"/>
              <a:t>Korpuslinguistik </a:t>
            </a:r>
            <a:r>
              <a:rPr lang="de-CH"/>
              <a:t>ist</a:t>
            </a:r>
          </a:p>
          <a:p>
            <a:pPr marL="341630" indent="-341630"/>
            <a:endParaRPr lang="de-DE"/>
          </a:p>
          <a:p>
            <a:pPr marL="341630" indent="-341630"/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xx.xx.2022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Korpuslinguistik – Eine Einführung; Lara Theus, Anja Baumgartner, Daniel Kern &amp; Jan Hosmann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/>
              <a:t>Seite </a:t>
            </a:r>
            <a:fld id="{5FE53467-384A-8A48-BFCB-FC70BCC81C81}" type="slidenum">
              <a:rPr lang="de-CH" smtClean="0"/>
              <a:pPr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41633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Was ist Korpuslinguistik?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Was ist Korpuslinguistik?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CH" sz="180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de-CH" sz="18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de-CH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«Die </a:t>
            </a:r>
            <a:r>
              <a:rPr lang="de-CH" sz="2000" b="1" i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Korpuslinguistik</a:t>
            </a:r>
            <a:r>
              <a:rPr lang="de-CH" sz="2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CH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ist eine </a:t>
            </a:r>
            <a:r>
              <a:rPr lang="de-CH" sz="2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empirische Methode </a:t>
            </a:r>
            <a:r>
              <a:rPr lang="de-CH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mit dem Ziel, </a:t>
            </a:r>
            <a:r>
              <a:rPr lang="de-CH" sz="2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linguistische Forschungsfragen </a:t>
            </a:r>
            <a:r>
              <a:rPr lang="de-CH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zu bearbeiten. Eine empirische Methode zeichnet sich durch </a:t>
            </a:r>
            <a:r>
              <a:rPr lang="de-CH" sz="2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bestimmte Datentypen </a:t>
            </a:r>
            <a:r>
              <a:rPr lang="de-CH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aus, die gezielt durch </a:t>
            </a:r>
            <a:r>
              <a:rPr lang="de-CH" sz="2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experimentelle oder nicht-experimentelle Datenerhebungen </a:t>
            </a:r>
            <a:r>
              <a:rPr lang="de-CH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gewonnen werden.» </a:t>
            </a:r>
          </a:p>
          <a:p>
            <a:pPr marL="0" indent="0" algn="ctr">
              <a:buNone/>
            </a:pPr>
            <a:r>
              <a:rPr lang="de-CH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(Hirschmann, 2019, S. 1)</a:t>
            </a:r>
            <a:endParaRPr lang="de-CH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xx.xx.2022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Korpuslinguistik – Eine Einführung; Lara Theus, Anja Baumgartner, Daniel Kern &amp; Jan Hosmann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/>
              <a:t>Seite </a:t>
            </a:r>
            <a:fld id="{5FE53467-384A-8A48-BFCB-FC70BCC81C81}" type="slidenum">
              <a:rPr lang="de-CH" smtClean="0"/>
              <a:pPr/>
              <a:t>7</a:t>
            </a:fld>
            <a:endParaRPr lang="de-CH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Was ist Korpuslinguistik?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anderen Worten:</a:t>
            </a:r>
          </a:p>
          <a:p>
            <a:pPr marL="400950" indent="-285750" algn="just">
              <a:buFont typeface="Symbol" panose="05050102010706020507" pitchFamily="18" charset="2"/>
              <a:buChar char="-"/>
            </a:pPr>
            <a:r>
              <a:rPr lang="de-CH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Empirische Methode: </a:t>
            </a:r>
            <a:r>
              <a:rPr lang="de-CH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wissenschaftliche Methode</a:t>
            </a:r>
            <a:endParaRPr lang="de-CH" sz="1800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950" indent="-285750" algn="just">
              <a:buFont typeface="Symbol" panose="05050102010706020507" pitchFamily="18" charset="2"/>
              <a:buChar char="-"/>
            </a:pPr>
            <a:r>
              <a:rPr lang="de-CH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Linguistische Forschungsfragen: </a:t>
            </a:r>
            <a:r>
              <a:rPr lang="de-CH" sz="18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Sprachwissenschaft</a:t>
            </a:r>
            <a:r>
              <a:rPr lang="de-CH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Sprachen werden wissenschaftlich untersucht, geleitet von sogenannten Forschungsfragen </a:t>
            </a:r>
            <a:endParaRPr lang="de-CH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950" indent="-285750" algn="just">
              <a:buFont typeface="Symbol" panose="05050102010706020507" pitchFamily="18" charset="2"/>
              <a:buChar char="-"/>
            </a:pPr>
            <a:r>
              <a:rPr lang="de-CH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Bestimmte Datentypen</a:t>
            </a:r>
            <a:endParaRPr lang="de-CH" sz="1800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950" indent="-285750" algn="just">
              <a:buFont typeface="Symbol" panose="05050102010706020507" pitchFamily="18" charset="2"/>
              <a:buChar char="-"/>
            </a:pPr>
            <a:r>
              <a:rPr lang="de-CH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Experimentelle oder nicht-experimentelle Datenerhebungen: Datengewinnung durch </a:t>
            </a:r>
            <a:r>
              <a:rPr lang="de-CH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künstlich kreierte Situation</a:t>
            </a:r>
            <a:r>
              <a:rPr lang="de-CH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(Experiment) oder </a:t>
            </a:r>
            <a:r>
              <a:rPr lang="de-CH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Daten sind schon vorhanden </a:t>
            </a:r>
            <a:r>
              <a:rPr lang="de-CH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(Bsp. im Hinblick auf Korpuslinguistik: Sammlung von Zeitungsartikeln, bestimmte Buchreihe, Kommentare auf </a:t>
            </a:r>
            <a:r>
              <a:rPr lang="de-CH" sz="180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Social</a:t>
            </a:r>
            <a:r>
              <a:rPr lang="de-CH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Media</a:t>
            </a:r>
            <a:r>
              <a:rPr lang="de-CH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etc.)</a:t>
            </a:r>
            <a:endParaRPr lang="de-CH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CH" sz="180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xx.xx.2022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Korpuslinguistik – Eine Einführung; Lara Theus, Anja Baumgartner, Daniel Kern &amp; Jan Hosmann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/>
              <a:t>Seite </a:t>
            </a:r>
            <a:fld id="{5FE53467-384A-8A48-BFCB-FC70BCC81C81}" type="slidenum">
              <a:rPr lang="de-CH" smtClean="0"/>
              <a:pPr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74659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Was ist Korpuslinguistik?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Was ist nun ein Korpus?</a:t>
            </a:r>
          </a:p>
          <a:p>
            <a:pPr marL="0" indent="0">
              <a:buNone/>
            </a:pPr>
            <a:endParaRPr lang="de-CH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de-CH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«Ein </a:t>
            </a:r>
            <a:r>
              <a:rPr lang="de-CH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Korpus</a:t>
            </a:r>
            <a:r>
              <a:rPr lang="de-CH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ist eine </a:t>
            </a:r>
            <a:r>
              <a:rPr lang="de-CH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Sammlung von Textdaten</a:t>
            </a:r>
            <a:r>
              <a:rPr lang="de-CH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also Sprache im Kontext, die dem </a:t>
            </a:r>
            <a:r>
              <a:rPr lang="de-CH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Zweck der linguistischen Auswertung</a:t>
            </a:r>
            <a:r>
              <a:rPr lang="de-CH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dient und eine (. . .) Auswertung von (. . .) </a:t>
            </a:r>
            <a:r>
              <a:rPr lang="de-CH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sprachlichen Merkmalen</a:t>
            </a:r>
            <a:r>
              <a:rPr lang="de-CH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zulässt.» </a:t>
            </a:r>
          </a:p>
          <a:p>
            <a:pPr marL="0" indent="0" algn="ctr">
              <a:buNone/>
            </a:pPr>
            <a:r>
              <a:rPr lang="de-CH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(Hirschmann, 2019, S. 2)</a:t>
            </a:r>
            <a:endParaRPr lang="de-CH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xx.xx.2022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Korpuslinguistik – Eine Einführung; Lara Theus, Anja Baumgartner, Daniel Kern &amp; Jan Hosmann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/>
              <a:t>Seite </a:t>
            </a:r>
            <a:fld id="{5FE53467-384A-8A48-BFCB-FC70BCC81C81}" type="slidenum">
              <a:rPr lang="de-CH" smtClean="0"/>
              <a:pPr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77465434"/>
      </p:ext>
    </p:extLst>
  </p:cSld>
  <p:clrMapOvr>
    <a:masterClrMapping/>
  </p:clrMapOvr>
</p:sld>
</file>

<file path=ppt/theme/theme1.xml><?xml version="1.0" encoding="utf-8"?>
<a:theme xmlns:a="http://schemas.openxmlformats.org/drawingml/2006/main" name="UZH">
  <a:themeElements>
    <a:clrScheme name="UZH">
      <a:dk1>
        <a:srgbClr val="000000"/>
      </a:dk1>
      <a:lt1>
        <a:srgbClr val="FFFFFF"/>
      </a:lt1>
      <a:dk2>
        <a:srgbClr val="DADEE2"/>
      </a:dk2>
      <a:lt2>
        <a:srgbClr val="FEDC00"/>
      </a:lt2>
      <a:accent1>
        <a:srgbClr val="0028A5"/>
      </a:accent1>
      <a:accent2>
        <a:srgbClr val="A3ADB7"/>
      </a:accent2>
      <a:accent3>
        <a:srgbClr val="DC6027"/>
      </a:accent3>
      <a:accent4>
        <a:srgbClr val="0B82A0"/>
      </a:accent4>
      <a:accent5>
        <a:srgbClr val="2A7F60"/>
      </a:accent5>
      <a:accent6>
        <a:srgbClr val="91C34A"/>
      </a:accent6>
      <a:hlink>
        <a:srgbClr val="DC6027"/>
      </a:hlink>
      <a:folHlink>
        <a:srgbClr val="000000"/>
      </a:folHlink>
    </a:clrScheme>
    <a:fontScheme name="Office-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UZH">
        <a:dk1>
          <a:srgbClr val="000000"/>
        </a:dk1>
        <a:lt1>
          <a:srgbClr val="FFFFFF"/>
        </a:lt1>
        <a:dk2>
          <a:srgbClr val="DADEE2"/>
        </a:dk2>
        <a:lt2>
          <a:srgbClr val="FEDC00"/>
        </a:lt2>
        <a:accent1>
          <a:srgbClr val="0028A5"/>
        </a:accent1>
        <a:accent2>
          <a:srgbClr val="A3ADB7"/>
        </a:accent2>
        <a:accent3>
          <a:srgbClr val="DC6027"/>
        </a:accent3>
        <a:accent4>
          <a:srgbClr val="0B82A0"/>
        </a:accent4>
        <a:accent5>
          <a:srgbClr val="2A7F60"/>
        </a:accent5>
        <a:accent6>
          <a:srgbClr val="91C34A"/>
        </a:accent6>
        <a:hlink>
          <a:srgbClr val="DC6027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Blau 100%">
      <a:srgbClr val="0028A5"/>
    </a:custClr>
    <a:custClr name="Grau 100%">
      <a:srgbClr val="A3ADB7"/>
    </a:custClr>
    <a:custClr name="Ockerrot 100%">
      <a:srgbClr val="DC6027"/>
    </a:custClr>
    <a:custClr name="Türkis 100%">
      <a:srgbClr val="0B82A0"/>
    </a:custClr>
    <a:custClr name="Flaschengrün 100%">
      <a:srgbClr val="2A7F62"/>
    </a:custClr>
    <a:custClr name="Lindengrün 100%">
      <a:srgbClr val="91C34A"/>
    </a:custClr>
    <a:custClr name="Warmgelb 100%">
      <a:srgbClr val="FEDE00"/>
    </a:custClr>
    <a:custClr name="blank">
      <a:srgbClr val="FFFFFF"/>
    </a:custClr>
    <a:custClr name="blank">
      <a:srgbClr val="FFFFFF"/>
    </a:custClr>
    <a:custClr name="blank">
      <a:srgbClr val="FFFFFF"/>
    </a:custClr>
    <a:custClr name="Blau 80%">
      <a:srgbClr val="3353B7"/>
    </a:custClr>
    <a:custClr name="Grau 80%">
      <a:srgbClr val="B5BDC5"/>
    </a:custClr>
    <a:custClr name="Ockerrot 80%">
      <a:srgbClr val="E38052"/>
    </a:custClr>
    <a:custClr name="Türkis 80%">
      <a:srgbClr val="3C9FB6"/>
    </a:custClr>
    <a:custClr name="Flaschengrün 80%">
      <a:srgbClr val="569D85"/>
    </a:custClr>
    <a:custClr name="Lindengrün 80%">
      <a:srgbClr val="AAD470"/>
    </a:custClr>
    <a:custClr name="Warmgelb 80%">
      <a:srgbClr val="FBE651"/>
    </a:custClr>
    <a:custClr name="blank">
      <a:srgbClr val="FFFFFF"/>
    </a:custClr>
    <a:custClr name="blank">
      <a:srgbClr val="FFFFFF"/>
    </a:custClr>
    <a:custClr name="blank">
      <a:srgbClr val="FFFFFF"/>
    </a:custClr>
    <a:custClr name="Blau 60%">
      <a:srgbClr val="667EC9"/>
    </a:custClr>
    <a:custClr name="Grau 60%">
      <a:srgbClr val="C8CED4"/>
    </a:custClr>
    <a:custClr name="Ockerrot 60%">
      <a:srgbClr val="EAA07D"/>
    </a:custClr>
    <a:custClr name="Türkis 60%">
      <a:srgbClr val="6BB7C7"/>
    </a:custClr>
    <a:custClr name="Flaschengrün 60%">
      <a:srgbClr val="80B6A4"/>
    </a:custClr>
    <a:custClr name="Lindengrün 60%">
      <a:srgbClr val="BFDF94"/>
    </a:custClr>
    <a:custClr name="Warmgelb 60%">
      <a:srgbClr val="FCEC7C"/>
    </a:custClr>
    <a:custClr name="blank">
      <a:srgbClr val="FFFFFF"/>
    </a:custClr>
    <a:custClr name="blank">
      <a:srgbClr val="FFFFFF"/>
    </a:custClr>
    <a:custClr name="blank">
      <a:srgbClr val="FFFFFF"/>
    </a:custClr>
    <a:custClr name="Blau 40%">
      <a:srgbClr val="99A9DB"/>
    </a:custClr>
    <a:custClr name="Grau 40%">
      <a:srgbClr val="DADEE2"/>
    </a:custClr>
    <a:custClr name="Ockerrot 40%">
      <a:srgbClr val="F1BFA9"/>
    </a:custClr>
    <a:custClr name="Türkis 40%">
      <a:srgbClr val="ABCEC2"/>
    </a:custClr>
    <a:custClr name="Flaschengrün 40%">
      <a:srgbClr val="ABCEC2"/>
    </a:custClr>
    <a:custClr name="Lindengrün 40%">
      <a:srgbClr val="D5E9B7"/>
    </a:custClr>
    <a:custClr name="Warmgelb 40%">
      <a:srgbClr val="FDF3A8"/>
    </a:custClr>
    <a:custClr name="blank">
      <a:srgbClr val="FFFFFF"/>
    </a:custClr>
    <a:custClr name="blank">
      <a:srgbClr val="FFFFFF"/>
    </a:custClr>
    <a:custClr name="blank">
      <a:srgbClr val="FFFFFF"/>
    </a:custClr>
    <a:custClr name="Blau 20%">
      <a:srgbClr val="CCD4ED"/>
    </a:custClr>
    <a:custClr name="Grau 20%">
      <a:srgbClr val="EDEFF1"/>
    </a:custClr>
    <a:custClr name="Ockerrot 20%">
      <a:srgbClr val="F8DFD4"/>
    </a:custClr>
    <a:custClr name="Türkis 20%">
      <a:srgbClr val="CFE8EC"/>
    </a:custClr>
    <a:custClr name="Flaschengrün 20%">
      <a:srgbClr val="D5E7E1"/>
    </a:custClr>
    <a:custClr name="Lindengrün 20%">
      <a:srgbClr val="EAF4DB"/>
    </a:custClr>
    <a:custClr name="Warmgelb 20%">
      <a:srgbClr val="FEF9D3"/>
    </a:custClr>
    <a:custClr name="blank">
      <a:srgbClr val="FFFFFF"/>
    </a:custClr>
    <a:custClr name="blank">
      <a:srgbClr val="FFFFFF"/>
    </a:custClr>
    <a:custClr name="blank">
      <a:srgbClr val="FFFFFF"/>
    </a:custClr>
  </a:custClrLst>
  <a:extLst>
    <a:ext uri="{05A4C25C-085E-4340-85A3-A5531E510DB2}">
      <thm15:themeFamily xmlns:thm15="http://schemas.microsoft.com/office/thememl/2012/main" name="uzh_praesentation_d.potx" id="{67891CA6-A60A-47A9-9A5B-B1F18C651C53}" vid="{09CBD7FB-EA4D-412D-B9FE-37E9028065E1}"/>
    </a:ext>
  </a:ext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4FB929C1D73D40907B73B61FC19B98" ma:contentTypeVersion="2" ma:contentTypeDescription="Create a new document." ma:contentTypeScope="" ma:versionID="c6973d71ff4166433319138eecc9b44a">
  <xsd:schema xmlns:xsd="http://www.w3.org/2001/XMLSchema" xmlns:xs="http://www.w3.org/2001/XMLSchema" xmlns:p="http://schemas.microsoft.com/office/2006/metadata/properties" xmlns:ns2="f27ea3fa-94bc-4be7-acee-93ae1983c98f" targetNamespace="http://schemas.microsoft.com/office/2006/metadata/properties" ma:root="true" ma:fieldsID="26ac64ed84b348462c778da206f8aafd" ns2:_="">
    <xsd:import namespace="f27ea3fa-94bc-4be7-acee-93ae1983c9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7ea3fa-94bc-4be7-acee-93ae1983c9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431D87-F275-42B6-9B0B-783806BEFD9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8F7963A-85D1-4A16-AE64-F1CB103847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887094-15F3-4A78-A9F3-52B92AB02D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7ea3fa-94bc-4be7-acee-93ae1983c9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uzh_praesentation_16-9_d (1)</Template>
  <TotalTime>0</TotalTime>
  <Words>913</Words>
  <Application>Microsoft Office PowerPoint</Application>
  <PresentationFormat>Breitbild</PresentationFormat>
  <Paragraphs>117</Paragraphs>
  <Slides>19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3" baseType="lpstr">
      <vt:lpstr>Arial</vt:lpstr>
      <vt:lpstr>Calibri</vt:lpstr>
      <vt:lpstr>Symbol</vt:lpstr>
      <vt:lpstr>UZH</vt:lpstr>
      <vt:lpstr>Korpuslinguistik – Eine Einführung</vt:lpstr>
      <vt:lpstr>Was erwartet Sie?</vt:lpstr>
      <vt:lpstr>Anwendungsbeispiel: Analyse eurer Messenger-Konversationen</vt:lpstr>
      <vt:lpstr>Anwendungsbeispiel: Analyse Ihrer Messenger-Konversationen</vt:lpstr>
      <vt:lpstr>Anwendungsbeispiel: Analyse eurer Messenger-Konversationen</vt:lpstr>
      <vt:lpstr>Was ist Korpuslinguistik?</vt:lpstr>
      <vt:lpstr>Was ist Korpuslinguistik?</vt:lpstr>
      <vt:lpstr>Was ist Korpuslinguistik?</vt:lpstr>
      <vt:lpstr>Was ist Korpuslinguistik?</vt:lpstr>
      <vt:lpstr>Einführung ins DWDS</vt:lpstr>
      <vt:lpstr>Einführung ins DWDS</vt:lpstr>
      <vt:lpstr>Gruppenarbeit </vt:lpstr>
      <vt:lpstr>Gruppenarbeit I</vt:lpstr>
      <vt:lpstr>Gruppenarbeit II</vt:lpstr>
      <vt:lpstr>Thesen – Offene Diskussion</vt:lpstr>
      <vt:lpstr>Abschluss</vt:lpstr>
      <vt:lpstr>Abschluss</vt:lpstr>
      <vt:lpstr>PowerPoint-Präsentation</vt:lpstr>
      <vt:lpstr>Literatur</vt:lpstr>
    </vt:vector>
  </TitlesOfParts>
  <Manager/>
  <Company>Universität Zürich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 steht der Titel der Präsentation</dc:title>
  <dc:subject/>
  <dc:creator>Anja Baumgartner</dc:creator>
  <cp:keywords/>
  <dc:description>Vorlage uzh_praesentationen_16:9_d MSO2016 v3 11.02.2016</dc:description>
  <cp:lastModifiedBy>Anja Baumgartner</cp:lastModifiedBy>
  <cp:revision>19</cp:revision>
  <dcterms:created xsi:type="dcterms:W3CDTF">2021-10-20T06:46:00Z</dcterms:created>
  <dcterms:modified xsi:type="dcterms:W3CDTF">2021-12-19T08:41:04Z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0x010100F74FB929C1D73D40907B73B61FC19B98</vt:lpwstr>
  </property>
</Properties>
</file>